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0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1pPr>
    <a:lvl2pPr marL="0" marR="0" indent="228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0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2pPr>
    <a:lvl3pPr marL="0" marR="0" indent="457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0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3pPr>
    <a:lvl4pPr marL="0" marR="0" indent="685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0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4pPr>
    <a:lvl5pPr marL="0" marR="0" indent="9144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0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5pPr>
    <a:lvl6pPr marL="0" marR="0" indent="11430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0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6pPr>
    <a:lvl7pPr marL="0" marR="0" indent="1371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0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7pPr>
    <a:lvl8pPr marL="0" marR="0" indent="1600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0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8pPr>
    <a:lvl9pPr marL="0" marR="0" indent="1828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kumimoji="0" sz="4000" b="0" i="0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1" d="100"/>
          <a:sy n="51" d="100"/>
        </p:scale>
        <p:origin x="-832" y="-9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1654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sz="quarter" idx="13"/>
          </p:nvPr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0" spc="0">
                <a:solidFill>
                  <a:srgbClr val="E4E4E4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r>
              <a:t>“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3"/>
          </p:nvPr>
        </p:nvSpPr>
        <p:spPr>
          <a:xfrm>
            <a:off x="3632200" y="5442942"/>
            <a:ext cx="19735800" cy="1320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sz="quarter" idx="14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sz="7000">
                <a:solidFill>
                  <a:srgbClr val="6B6D6D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</a:lstStyle>
          <a:p>
            <a:r>
              <a:t>-Johnny Appleseed</a:t>
            </a: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half" idx="14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5"/>
          </p:nvPr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xfrm>
            <a:off x="22948899" y="12922250"/>
            <a:ext cx="419089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body" sz="quarter" idx="13"/>
          </p:nvPr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pic" idx="14"/>
          </p:nvPr>
        </p:nvSpPr>
        <p:spPr>
          <a:xfrm>
            <a:off x="14122400" y="0"/>
            <a:ext cx="102616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body" sz="quarter" idx="13"/>
          </p:nvPr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body" sz="quarter" idx="13"/>
          </p:nvPr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body" sz="quarter" idx="13"/>
          </p:nvPr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pic" idx="14"/>
          </p:nvPr>
        </p:nvSpPr>
        <p:spPr>
          <a:xfrm>
            <a:off x="0" y="0"/>
            <a:ext cx="12065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hape 8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pic" idx="13"/>
          </p:nvPr>
        </p:nvSpPr>
        <p:spPr>
          <a:xfrm>
            <a:off x="1016000" y="1016000"/>
            <a:ext cx="13970000" cy="9804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pic" sz="quarter" idx="14"/>
          </p:nvPr>
        </p:nvSpPr>
        <p:spPr>
          <a:xfrm>
            <a:off x="15240000" y="1016000"/>
            <a:ext cx="8128000" cy="477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pic" sz="quarter" idx="15"/>
          </p:nvPr>
        </p:nvSpPr>
        <p:spPr>
          <a:xfrm>
            <a:off x="15240000" y="6045200"/>
            <a:ext cx="8128000" cy="477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sz="4000" spc="39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>
              <a:spcBef>
                <a:spcPts val="2000"/>
              </a:spcBef>
              <a:buSzTx/>
              <a:buFontTx/>
              <a:buNone/>
              <a:defRPr sz="4000" spc="39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>
              <a:spcBef>
                <a:spcPts val="2000"/>
              </a:spcBef>
              <a:buSzTx/>
              <a:buFontTx/>
              <a:buNone/>
              <a:defRPr sz="4000" spc="39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>
              <a:spcBef>
                <a:spcPts val="2000"/>
              </a:spcBef>
              <a:buSzTx/>
              <a:buFontTx/>
              <a:buNone/>
              <a:defRPr sz="4000" spc="39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>
              <a:spcBef>
                <a:spcPts val="2000"/>
              </a:spcBef>
              <a:buSzTx/>
              <a:buFontTx/>
              <a:buNone/>
              <a:defRPr sz="4000" spc="39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22948899" y="12928600"/>
            <a:ext cx="419089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2500" spc="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sz="75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sz="45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118295074_2675x2907.jpe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Shape 129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130" name="Shape 130"/>
          <p:cNvSpPr>
            <a:spLocks noGrp="1"/>
          </p:cNvSpPr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node.js 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Takeaways from 2016 Node Summit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node.js at webmd</a:t>
            </a:r>
          </a:p>
        </p:txBody>
      </p:sp>
      <p:sp>
        <p:nvSpPr>
          <p:cNvPr id="187" name="Shape 1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Node vs Java; it’s not a case of which is better. depends on the use case.</a:t>
            </a:r>
          </a:p>
          <a:p>
            <a:r>
              <a:t>Node.js uses a single threaded event-driven paradigm. </a:t>
            </a:r>
          </a:p>
          <a:p>
            <a:r>
              <a:t>fast when handling plenty of concurrent requests at once, compared to traditional multi-threaded Java or ROR frameworks that spurn multiple threads.</a:t>
            </a:r>
          </a:p>
          <a:p>
            <a:r>
              <a:t>suitable for rapid prototyping.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Examples</a:t>
            </a:r>
          </a:p>
        </p:txBody>
      </p:sp>
      <p:sp>
        <p:nvSpPr>
          <p:cNvPr id="191" name="Shape 19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Request Models (with 2 requests: r1, r2); </a:t>
            </a:r>
          </a:p>
          <a:p>
            <a:pPr lvl="1"/>
            <a:r>
              <a:t>Waiting Way: serves one request and wait for response before serving next request</a:t>
            </a:r>
          </a:p>
          <a:p>
            <a:pPr lvl="1"/>
            <a:r>
              <a:t>Threading Way: one thread per request. fast but memory intensive.</a:t>
            </a:r>
          </a:p>
          <a:p>
            <a:pPr lvl="1"/>
            <a:r>
              <a:t>Node Way: each request registers a callback with the event loop. callback is executed when event is triggered. no waiting, no threading, no memory consumption. it’s most efficient.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limitations</a:t>
            </a:r>
          </a:p>
        </p:txBody>
      </p:sp>
      <p:sp>
        <p:nvSpPr>
          <p:cNvPr id="195" name="Shape 19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Single point of failure for all requests.</a:t>
            </a:r>
          </a:p>
          <a:p>
            <a:r>
              <a:t>one long-running blocking operation can hold up the event loop.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8" name="Shape 1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/>
          <a:p>
            <a:pPr>
              <a:defRPr sz="6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9" name="Shape 1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Node.js is thread based (encapsulated in libuv).</a:t>
            </a:r>
          </a:p>
          <a:p>
            <a:r>
              <a:t>external modules using native c++ and libuv are likely to use the thread pool. i.e database access, file system access.</a:t>
            </a:r>
          </a:p>
          <a:p>
            <a:r>
              <a:t>default thread pool size is 4. Any other long running async task gets queued.</a:t>
            </a:r>
          </a:p>
          <a:p>
            <a:r>
              <a:t>not all asynchronous operations are performed through the thread pool.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02" name="Shape 2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workflow</a:t>
            </a:r>
          </a:p>
        </p:txBody>
      </p:sp>
      <p:sp>
        <p:nvSpPr>
          <p:cNvPr id="203" name="Shape 2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0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2673" y="3570188"/>
            <a:ext cx="12360291" cy="91400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07" name="Shape 2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under the hood</a:t>
            </a:r>
          </a:p>
        </p:txBody>
      </p:sp>
      <p:sp>
        <p:nvSpPr>
          <p:cNvPr id="208" name="Shape 2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simplified diagram of execution flow for a task using the thread pool.</a:t>
            </a:r>
          </a:p>
        </p:txBody>
      </p:sp>
      <p:pic>
        <p:nvPicPr>
          <p:cNvPr id="20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4989" y="3893145"/>
            <a:ext cx="10147301" cy="8648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2" name="Shape 21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v8 engine</a:t>
            </a:r>
          </a:p>
        </p:txBody>
      </p:sp>
      <p:sp>
        <p:nvSpPr>
          <p:cNvPr id="213" name="Shape 21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optimizes Javascript and compiles to C++ code. (convert datatypes to c++ equivalents).</a:t>
            </a:r>
          </a:p>
          <a:p>
            <a:r>
              <a:t>not thread-safe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6" name="Shape 2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use case 1:</a:t>
            </a:r>
          </a:p>
        </p:txBody>
      </p:sp>
      <p:sp>
        <p:nvSpPr>
          <p:cNvPr id="217" name="Shape 2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database-heavy application</a:t>
            </a:r>
          </a:p>
          <a:p>
            <a:r>
              <a:t>node thread pool size = 4</a:t>
            </a:r>
          </a:p>
          <a:p>
            <a:r>
              <a:t>database with connection pool = 10 (can accept up to 10 queries in parallel)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0" name="Shape 2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use case 2:</a:t>
            </a:r>
          </a:p>
        </p:txBody>
      </p:sp>
      <p:sp>
        <p:nvSpPr>
          <p:cNvPr id="221" name="Shape 2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database-heavy application</a:t>
            </a:r>
          </a:p>
          <a:p>
            <a:r>
              <a:t>node thread pool size = 4</a:t>
            </a:r>
          </a:p>
          <a:p>
            <a:r>
              <a:t>Slow database with connection pool = 10.</a:t>
            </a:r>
          </a:p>
          <a:p>
            <a:r>
              <a:t>Thread pool is used up</a:t>
            </a:r>
          </a:p>
          <a:p>
            <a:r>
              <a:t>subsequent Async tasks stuck in the request queue behind database queries</a:t>
            </a:r>
          </a:p>
          <a:p>
            <a:r>
              <a:t>App slows down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4" name="Shape 2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solution</a:t>
            </a:r>
          </a:p>
        </p:txBody>
      </p:sp>
      <p:sp>
        <p:nvSpPr>
          <p:cNvPr id="225" name="Shape 2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increase node thread pool: process.env.UV_THREADPOOL_SIZE = n;</a:t>
            </a:r>
          </a:p>
          <a:p>
            <a:r>
              <a:t>lower size of database connection pool.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what is node summit?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117600"/>
          <a:lstStyle/>
          <a:p>
            <a:r>
              <a:t> Largest event focused on node.</a:t>
            </a:r>
          </a:p>
          <a:p>
            <a:r>
              <a:t>Companies and individuals working with node and the node.js community.</a:t>
            </a:r>
          </a:p>
          <a:p>
            <a:r>
              <a:t>Some of the companies Present:</a:t>
            </a:r>
          </a:p>
          <a:p>
            <a:pPr lvl="1">
              <a:defRPr sz="3500"/>
            </a:pPr>
            <a:r>
              <a:t>Nasa</a:t>
            </a:r>
          </a:p>
          <a:p>
            <a:pPr lvl="1">
              <a:defRPr sz="3500"/>
            </a:pPr>
            <a:r>
              <a:t>Google</a:t>
            </a:r>
          </a:p>
          <a:p>
            <a:pPr lvl="1">
              <a:defRPr sz="3500"/>
            </a:pPr>
            <a:r>
              <a:t>Disney</a:t>
            </a:r>
          </a:p>
          <a:p>
            <a:pPr lvl="1">
              <a:defRPr sz="3500"/>
            </a:pPr>
            <a:r>
              <a:t>Walmart Labs</a:t>
            </a:r>
          </a:p>
          <a:p>
            <a:pPr lvl="1">
              <a:defRPr sz="3500"/>
            </a:pPr>
            <a:r>
              <a:t>Paypal</a:t>
            </a:r>
          </a:p>
          <a:p>
            <a:pPr lvl="1">
              <a:defRPr sz="3500"/>
            </a:pPr>
            <a:r>
              <a:t>IBM</a:t>
            </a:r>
          </a:p>
        </p:txBody>
      </p:sp>
      <p:pic>
        <p:nvPicPr>
          <p:cNvPr id="13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54955" y="2819404"/>
            <a:ext cx="5038333" cy="30897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8" name="Shape 2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sample code</a:t>
            </a:r>
          </a:p>
        </p:txBody>
      </p:sp>
      <p:sp>
        <p:nvSpPr>
          <p:cNvPr id="229" name="Shape 2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1938000" y="4362449"/>
            <a:ext cx="13555065" cy="651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100" spc="41"/>
            </a:pPr>
            <a:r>
              <a:t>var fs = require(‘fs');</a:t>
            </a:r>
          </a:p>
          <a:p>
            <a:pPr>
              <a:defRPr sz="4100" spc="41"/>
            </a:pPr>
            <a:r>
              <a:t>process.env.UV_THREADPOOL_SIZE = 10; // This will work</a:t>
            </a:r>
          </a:p>
          <a:p>
            <a:pPr>
              <a:defRPr sz="4100" spc="41"/>
            </a:pPr>
            <a:r>
              <a:t>// First time thread pool is required</a:t>
            </a:r>
          </a:p>
          <a:p>
            <a:pPr>
              <a:defRPr sz="4100" spc="41"/>
            </a:pPr>
            <a:r>
              <a:t>fs.readdir('.', function () {</a:t>
            </a:r>
          </a:p>
          <a:p>
            <a:pPr lvl="1">
              <a:defRPr sz="4100" spc="41"/>
            </a:pPr>
            <a:r>
              <a:t>process.env.UV_THREADPOOL_SIZE = 20; // This won’t</a:t>
            </a:r>
          </a:p>
          <a:p>
            <a:pPr lvl="1">
              <a:defRPr sz="4100" spc="41"/>
            </a:pPr>
            <a:r>
              <a:t>….</a:t>
            </a:r>
          </a:p>
          <a:p>
            <a:pPr>
              <a:defRPr sz="4100" spc="41"/>
            </a:pPr>
            <a:r>
              <a:t>});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Future of node.js</a:t>
            </a:r>
          </a:p>
        </p:txBody>
      </p:sp>
      <p:sp>
        <p:nvSpPr>
          <p:cNvPr id="234" name="Shape 23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15950" indent="-615950" defTabSz="800735">
              <a:spcBef>
                <a:spcPts val="2400"/>
              </a:spcBef>
              <a:defRPr sz="4365"/>
            </a:pPr>
            <a:r>
              <a:t>Improved scalability</a:t>
            </a:r>
          </a:p>
          <a:p>
            <a:pPr marL="615950" indent="-615950" defTabSz="800735">
              <a:spcBef>
                <a:spcPts val="2400"/>
              </a:spcBef>
              <a:defRPr sz="4365"/>
            </a:pPr>
            <a:r>
              <a:t>Security - Improved spec-compliance around HTTP which has been a major source of security issues.</a:t>
            </a:r>
          </a:p>
          <a:p>
            <a:pPr marL="615950" indent="-615950" defTabSz="800735">
              <a:spcBef>
                <a:spcPts val="2400"/>
              </a:spcBef>
              <a:defRPr sz="4365"/>
            </a:pPr>
            <a:r>
              <a:t>exploration of threaded workloads</a:t>
            </a:r>
          </a:p>
          <a:p>
            <a:pPr marL="615950" indent="-615950" defTabSz="800735">
              <a:spcBef>
                <a:spcPts val="2400"/>
              </a:spcBef>
              <a:defRPr sz="4365"/>
            </a:pPr>
            <a:r>
              <a:t>Node v5 is EOL. Move on to version 6.</a:t>
            </a:r>
          </a:p>
          <a:p>
            <a:pPr marL="615950" indent="-615950" defTabSz="800735">
              <a:spcBef>
                <a:spcPts val="2400"/>
              </a:spcBef>
              <a:defRPr sz="4365"/>
            </a:pPr>
            <a:r>
              <a:t>support of promise usage within core Node.js</a:t>
            </a:r>
          </a:p>
          <a:p>
            <a:pPr marL="615950" indent="-615950" defTabSz="800735">
              <a:spcBef>
                <a:spcPts val="2400"/>
              </a:spcBef>
              <a:defRPr sz="4365"/>
            </a:pPr>
            <a:r>
              <a:t>low-level javascript features: Tail calls</a:t>
            </a:r>
          </a:p>
          <a:p>
            <a:pPr marL="615950" indent="-615950" defTabSz="800735">
              <a:spcBef>
                <a:spcPts val="2400"/>
              </a:spcBef>
              <a:defRPr sz="4365"/>
            </a:pPr>
            <a:r>
              <a:t>language enhancement proposals. </a:t>
            </a:r>
          </a:p>
          <a:p>
            <a:pPr marL="615950" indent="-615950" defTabSz="800735">
              <a:spcBef>
                <a:spcPts val="2400"/>
              </a:spcBef>
              <a:defRPr sz="4365"/>
            </a:pPr>
            <a:r>
              <a:t>Deprivation of domains ( widely considered a failure)</a:t>
            </a:r>
          </a:p>
          <a:p>
            <a:pPr marL="615950" indent="-615950" defTabSz="800735">
              <a:spcBef>
                <a:spcPts val="2400"/>
              </a:spcBef>
              <a:defRPr sz="4365"/>
            </a:pPr>
            <a:r>
              <a:t>HTTP/2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7" name="Shape 2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v8 optimizations</a:t>
            </a:r>
          </a:p>
        </p:txBody>
      </p:sp>
      <p:sp>
        <p:nvSpPr>
          <p:cNvPr id="238" name="Shape 23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Javascript is loosely typed. No classes.</a:t>
            </a:r>
          </a:p>
          <a:p>
            <a:r>
              <a:t>properties can be added to objects on the fly. </a:t>
            </a:r>
          </a:p>
          <a:p>
            <a:r>
              <a:t>Dictionary for dynamic lookup (most javascript engines) vs hidden classes (V8).</a:t>
            </a:r>
          </a:p>
          <a:p>
            <a:r>
              <a:t>Hidden classes for internal representation of the type system and to improve the property access time.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v8 optimizations</a:t>
            </a:r>
          </a:p>
        </p:txBody>
      </p:sp>
      <p:sp>
        <p:nvSpPr>
          <p:cNvPr id="242" name="Shape 2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4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67805" y="2502113"/>
            <a:ext cx="13074032" cy="101722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v8 optimizations</a:t>
            </a:r>
          </a:p>
        </p:txBody>
      </p:sp>
      <p:sp>
        <p:nvSpPr>
          <p:cNvPr id="247" name="Shape 247"/>
          <p:cNvSpPr>
            <a:spLocks noGrp="1"/>
          </p:cNvSpPr>
          <p:nvPr>
            <p:ph type="body" idx="1"/>
          </p:nvPr>
        </p:nvSpPr>
        <p:spPr>
          <a:xfrm>
            <a:off x="1016000" y="2413004"/>
            <a:ext cx="22352000" cy="1016000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4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46489" y="2718776"/>
            <a:ext cx="8885040" cy="98024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51" name="Shape 2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solution</a:t>
            </a:r>
          </a:p>
        </p:txBody>
      </p:sp>
      <p:sp>
        <p:nvSpPr>
          <p:cNvPr id="252" name="Shape 2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Keep hidden classes to a minimum.</a:t>
            </a:r>
          </a:p>
          <a:p>
            <a:r>
              <a:t>avoid adding properties after object creation if possible</a:t>
            </a:r>
          </a:p>
          <a:p>
            <a:r>
              <a:t>call functions with same parameter types to avoid creation of hidden class.</a:t>
            </a:r>
          </a:p>
          <a:p>
            <a:r>
              <a:t>prefer monomorphic code to polymorphic.</a:t>
            </a:r>
          </a:p>
          <a:p>
            <a:r>
              <a:t>arrays vs dictionary elements (js dict is actually a hash table. access is expensive)</a:t>
            </a:r>
          </a:p>
          <a:p>
            <a:r>
              <a:t>don’t pre-allocate large arrays.</a:t>
            </a:r>
          </a:p>
          <a:p>
            <a:r>
              <a:t>don’t delete elements inside an array. 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0" name="Shape 1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Node.JS in the Wild</a:t>
            </a:r>
          </a:p>
        </p:txBody>
      </p:sp>
      <p:sp>
        <p:nvSpPr>
          <p:cNvPr id="141" name="Shape 1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117600"/>
          <a:lstStyle/>
          <a:p>
            <a:endParaRPr/>
          </a:p>
        </p:txBody>
      </p:sp>
      <p:pic>
        <p:nvPicPr>
          <p:cNvPr id="14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76425" y="3851836"/>
            <a:ext cx="7584720" cy="16074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01826" y="2665515"/>
            <a:ext cx="10154869" cy="2457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97816" y="5307581"/>
            <a:ext cx="9698901" cy="27645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78807" y="7445385"/>
            <a:ext cx="5081156" cy="43189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pasted-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886773" y="9685206"/>
            <a:ext cx="5784535" cy="3239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pasted-imag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8081125" y="7627716"/>
            <a:ext cx="4733334" cy="8989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pasted-image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1641321" y="8256702"/>
            <a:ext cx="6341879" cy="2457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pasted-image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8612536" y="10117006"/>
            <a:ext cx="2349712" cy="20765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what is node.js?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Cross-Platform runtime environment for fast, scalable network applications. Not exactly a javascript framework.</a:t>
            </a:r>
          </a:p>
          <a:p>
            <a:r>
              <a:t>Built on Google V8 Javascript engine</a:t>
            </a:r>
          </a:p>
          <a:p>
            <a:r>
              <a:t>Written in C++</a:t>
            </a:r>
          </a:p>
          <a:p>
            <a:r>
              <a:t>Event Driven - Single Process</a:t>
            </a:r>
          </a:p>
          <a:p>
            <a:r>
              <a:t>Asynchronous, Non Blocking I/O</a:t>
            </a:r>
          </a:p>
          <a:p>
            <a:r>
              <a:t>For fast &amp; scalable network Applications 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WHY Node.js?</a:t>
            </a:r>
          </a:p>
        </p:txBody>
      </p:sp>
      <p:sp>
        <p:nvSpPr>
          <p:cNvPr id="157" name="Shape 1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117600"/>
          <a:lstStyle/>
          <a:p>
            <a:r>
              <a:rPr dirty="0" smtClean="0"/>
              <a:t>data</a:t>
            </a:r>
            <a:r>
              <a:rPr dirty="0"/>
              <a:t>-intensive real-time applications</a:t>
            </a:r>
          </a:p>
          <a:p>
            <a:r>
              <a:rPr dirty="0" smtClean="0"/>
              <a:t>real </a:t>
            </a:r>
            <a:r>
              <a:rPr dirty="0"/>
              <a:t>time, two-way connections. Traditional HTTP is stateless.</a:t>
            </a:r>
          </a:p>
          <a:p>
            <a:r>
              <a:rPr dirty="0"/>
              <a:t>light weight and efficient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0" name="Shape 1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Overall Structure</a:t>
            </a:r>
          </a:p>
        </p:txBody>
      </p:sp>
      <p:sp>
        <p:nvSpPr>
          <p:cNvPr id="161" name="Shape 161"/>
          <p:cNvSpPr>
            <a:spLocks noGrp="1"/>
          </p:cNvSpPr>
          <p:nvPr>
            <p:ph type="body" idx="1"/>
          </p:nvPr>
        </p:nvSpPr>
        <p:spPr>
          <a:xfrm>
            <a:off x="1219200" y="2362200"/>
            <a:ext cx="22352000" cy="10160000"/>
          </a:xfrm>
          <a:prstGeom prst="rect">
            <a:avLst/>
          </a:prstGeom>
        </p:spPr>
        <p:txBody>
          <a:bodyPr/>
          <a:lstStyle/>
          <a:p>
            <a:pPr marL="520700" indent="-520700" defTabSz="676909">
              <a:spcBef>
                <a:spcPts val="2000"/>
              </a:spcBef>
              <a:defRPr sz="3690"/>
            </a:pPr>
            <a:endParaRPr/>
          </a:p>
          <a:p>
            <a:pPr marL="520700" indent="-520700" defTabSz="676909">
              <a:spcBef>
                <a:spcPts val="2000"/>
              </a:spcBef>
              <a:defRPr sz="3690"/>
            </a:pPr>
            <a:endParaRPr/>
          </a:p>
          <a:p>
            <a:pPr marL="520700" indent="-520700" defTabSz="676909">
              <a:spcBef>
                <a:spcPts val="2000"/>
              </a:spcBef>
              <a:defRPr sz="3690"/>
            </a:pPr>
            <a:endParaRPr/>
          </a:p>
          <a:p>
            <a:pPr marL="520700" indent="-520700" defTabSz="676909">
              <a:spcBef>
                <a:spcPts val="2000"/>
              </a:spcBef>
              <a:defRPr sz="3690"/>
            </a:pPr>
            <a:endParaRPr/>
          </a:p>
          <a:p>
            <a:pPr marL="520700" indent="-520700" defTabSz="676909">
              <a:spcBef>
                <a:spcPts val="2000"/>
              </a:spcBef>
              <a:defRPr sz="3690"/>
            </a:pPr>
            <a:endParaRPr/>
          </a:p>
          <a:p>
            <a:pPr marL="520700" indent="-520700" defTabSz="676909">
              <a:spcBef>
                <a:spcPts val="2000"/>
              </a:spcBef>
              <a:defRPr sz="3198"/>
            </a:pPr>
            <a:endParaRPr/>
          </a:p>
          <a:p>
            <a:pPr marL="520700" indent="-520700" defTabSz="676909">
              <a:spcBef>
                <a:spcPts val="2000"/>
              </a:spcBef>
              <a:defRPr sz="3198"/>
            </a:pPr>
            <a:endParaRPr/>
          </a:p>
          <a:p>
            <a:pPr marL="520700" indent="-520700" defTabSz="676909">
              <a:spcBef>
                <a:spcPts val="2000"/>
              </a:spcBef>
              <a:defRPr sz="3198"/>
            </a:pPr>
            <a:r>
              <a:t>API in written in Javascript. directly exposs Node.js internal workings</a:t>
            </a:r>
          </a:p>
          <a:p>
            <a:pPr marL="520700" indent="-520700" defTabSz="676909">
              <a:spcBef>
                <a:spcPts val="2000"/>
              </a:spcBef>
              <a:defRPr sz="3198"/>
            </a:pPr>
            <a:r>
              <a:t>Node bindings - Core API which bind Javascript with C/C++ libraries</a:t>
            </a:r>
          </a:p>
          <a:p>
            <a:pPr marL="520700" indent="-520700" defTabSz="676909">
              <a:spcBef>
                <a:spcPts val="2000"/>
              </a:spcBef>
              <a:defRPr sz="3198"/>
            </a:pPr>
            <a:r>
              <a:t>You can develop your own Node.js add-ons using C/C++ to work with Node.js</a:t>
            </a:r>
          </a:p>
          <a:p>
            <a:pPr marL="520700" indent="-520700" defTabSz="676909">
              <a:spcBef>
                <a:spcPts val="2000"/>
              </a:spcBef>
              <a:defRPr sz="3198"/>
            </a:pPr>
            <a:r>
              <a:t>Relies on Google’s V8 runtime engine</a:t>
            </a:r>
          </a:p>
          <a:p>
            <a:pPr marL="520700" indent="-520700" defTabSz="676909">
              <a:spcBef>
                <a:spcPts val="2000"/>
              </a:spcBef>
              <a:defRPr sz="3198"/>
            </a:pPr>
            <a:r>
              <a:t>Libuv responsible for handling thread pool, async I/O and event loop</a:t>
            </a:r>
          </a:p>
        </p:txBody>
      </p:sp>
      <p:sp>
        <p:nvSpPr>
          <p:cNvPr id="162" name="Shape 162"/>
          <p:cNvSpPr/>
          <p:nvPr/>
        </p:nvSpPr>
        <p:spPr>
          <a:xfrm>
            <a:off x="3359943" y="2761902"/>
            <a:ext cx="11683108" cy="1447007"/>
          </a:xfrm>
          <a:prstGeom prst="rect">
            <a:avLst/>
          </a:prstGeom>
          <a:solidFill>
            <a:srgbClr val="6BB85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spc="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r>
              <a:t>Node.js API</a:t>
            </a:r>
          </a:p>
        </p:txBody>
      </p:sp>
      <p:sp>
        <p:nvSpPr>
          <p:cNvPr id="163" name="Shape 163"/>
          <p:cNvSpPr/>
          <p:nvPr/>
        </p:nvSpPr>
        <p:spPr>
          <a:xfrm>
            <a:off x="3359943" y="4279155"/>
            <a:ext cx="6918525" cy="1225154"/>
          </a:xfrm>
          <a:prstGeom prst="rect">
            <a:avLst/>
          </a:prstGeom>
          <a:solidFill>
            <a:srgbClr val="78B5E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400" spc="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r>
              <a:t>Node.js Bindings (Socket, http, etc)</a:t>
            </a:r>
          </a:p>
        </p:txBody>
      </p:sp>
      <p:sp>
        <p:nvSpPr>
          <p:cNvPr id="164" name="Shape 164"/>
          <p:cNvSpPr/>
          <p:nvPr/>
        </p:nvSpPr>
        <p:spPr>
          <a:xfrm>
            <a:off x="10315078" y="4279155"/>
            <a:ext cx="4730156" cy="1225154"/>
          </a:xfrm>
          <a:prstGeom prst="rect">
            <a:avLst/>
          </a:prstGeom>
          <a:solidFill>
            <a:srgbClr val="6C57B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spc="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r>
              <a:t>C/C++ Add-ons</a:t>
            </a:r>
          </a:p>
        </p:txBody>
      </p:sp>
      <p:sp>
        <p:nvSpPr>
          <p:cNvPr id="165" name="Shape 165"/>
          <p:cNvSpPr/>
          <p:nvPr/>
        </p:nvSpPr>
        <p:spPr>
          <a:xfrm>
            <a:off x="3359943" y="5561855"/>
            <a:ext cx="1651795" cy="1916511"/>
          </a:xfrm>
          <a:prstGeom prst="rect">
            <a:avLst/>
          </a:prstGeom>
          <a:solidFill>
            <a:srgbClr val="0176B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spc="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r>
              <a:t>V8</a:t>
            </a:r>
          </a:p>
        </p:txBody>
      </p:sp>
      <p:sp>
        <p:nvSpPr>
          <p:cNvPr id="166" name="Shape 166"/>
          <p:cNvSpPr/>
          <p:nvPr/>
        </p:nvSpPr>
        <p:spPr>
          <a:xfrm>
            <a:off x="5066407" y="5574555"/>
            <a:ext cx="3838278" cy="1916511"/>
          </a:xfrm>
          <a:prstGeom prst="rect">
            <a:avLst/>
          </a:prstGeom>
          <a:solidFill>
            <a:srgbClr val="7CB38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spc="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pPr>
            <a:r>
              <a:t>Libuv</a:t>
            </a:r>
          </a:p>
          <a:p>
            <a:pPr algn="ctr">
              <a:spcBef>
                <a:spcPts val="0"/>
              </a:spcBef>
              <a:defRPr sz="3500" spc="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pPr>
            <a:r>
              <a:rPr sz="3200"/>
              <a:t>(Thread pool, Event loop, Async</a:t>
            </a:r>
            <a:r>
              <a:t> I/O)</a:t>
            </a:r>
          </a:p>
        </p:txBody>
      </p:sp>
      <p:sp>
        <p:nvSpPr>
          <p:cNvPr id="167" name="Shape 167"/>
          <p:cNvSpPr/>
          <p:nvPr/>
        </p:nvSpPr>
        <p:spPr>
          <a:xfrm>
            <a:off x="8959354" y="5561855"/>
            <a:ext cx="2717007" cy="191651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3500" spc="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pPr>
            <a:r>
              <a:t>C-ares</a:t>
            </a:r>
          </a:p>
          <a:p>
            <a:pPr algn="ctr">
              <a:spcBef>
                <a:spcPts val="0"/>
              </a:spcBef>
              <a:defRPr sz="3500" spc="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pPr>
            <a:r>
              <a:t>(Async DNS)</a:t>
            </a:r>
          </a:p>
        </p:txBody>
      </p:sp>
      <p:sp>
        <p:nvSpPr>
          <p:cNvPr id="168" name="Shape 168"/>
          <p:cNvSpPr/>
          <p:nvPr/>
        </p:nvSpPr>
        <p:spPr>
          <a:xfrm>
            <a:off x="11705630" y="5561855"/>
            <a:ext cx="3350023" cy="1916511"/>
          </a:xfrm>
          <a:prstGeom prst="rect">
            <a:avLst/>
          </a:prstGeom>
          <a:solidFill>
            <a:schemeClr val="accent4">
              <a:satOff val="15429"/>
              <a:lumOff val="553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sz="3500" spc="0">
                <a:solidFill>
                  <a:srgbClr val="FFFFFF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r>
              <a:t>Http_Parser, OpenSSL, zlib, etc.</a:t>
            </a:r>
          </a:p>
        </p:txBody>
      </p:sp>
      <p:sp>
        <p:nvSpPr>
          <p:cNvPr id="169" name="Shape 169"/>
          <p:cNvSpPr/>
          <p:nvPr/>
        </p:nvSpPr>
        <p:spPr>
          <a:xfrm>
            <a:off x="15438099" y="3259782"/>
            <a:ext cx="717293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r>
              <a:t>JS</a:t>
            </a:r>
          </a:p>
        </p:txBody>
      </p:sp>
      <p:sp>
        <p:nvSpPr>
          <p:cNvPr id="170" name="Shape 170"/>
          <p:cNvSpPr/>
          <p:nvPr/>
        </p:nvSpPr>
        <p:spPr>
          <a:xfrm>
            <a:off x="15377219" y="4656782"/>
            <a:ext cx="211897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r>
              <a:t>JS / C++</a:t>
            </a:r>
          </a:p>
        </p:txBody>
      </p:sp>
      <p:sp>
        <p:nvSpPr>
          <p:cNvPr id="171" name="Shape 171"/>
          <p:cNvSpPr/>
          <p:nvPr/>
        </p:nvSpPr>
        <p:spPr>
          <a:xfrm>
            <a:off x="15422066" y="6386760"/>
            <a:ext cx="1089730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r>
              <a:t>C++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V8 Runtime engine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latin typeface="Iowan Old Style Italic"/>
                <a:ea typeface="Iowan Old Style Italic"/>
                <a:cs typeface="Iowan Old Style Italic"/>
                <a:sym typeface="Iowan Old Style Italic"/>
              </a:rPr>
              <a:t>Just-in-Time</a:t>
            </a:r>
            <a:r>
              <a:t> compiler, written in C++</a:t>
            </a:r>
          </a:p>
          <a:p>
            <a:r>
              <a:t>Consists of compiler, optimizer, and garbage collector</a:t>
            </a:r>
          </a:p>
          <a:p>
            <a:r>
              <a:t>Compiles code into native machine code, instead of interpretation</a:t>
            </a:r>
          </a:p>
          <a:p>
            <a:r>
              <a:t>Fastest compiler for Javascript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node.js (good use cases)</a:t>
            </a:r>
          </a:p>
        </p:txBody>
      </p:sp>
      <p:sp>
        <p:nvSpPr>
          <p:cNvPr id="179" name="Shape 1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Rest + JSON APIs</a:t>
            </a:r>
          </a:p>
          <a:p>
            <a:r>
              <a:t>well suited for applications that have a lot of concurrent connections and each request only needs very few CPU cycles.</a:t>
            </a:r>
          </a:p>
          <a:p>
            <a:r>
              <a:t>Perfect for handling lots of small requests that might be I/O intensive or require connections to external resources such as databases</a:t>
            </a:r>
          </a:p>
          <a:p>
            <a:r>
              <a:t>Real-Time Applications; instances where you want to maintain a persistent connection between server and client. i.e long polling technique</a:t>
            </a:r>
          </a:p>
          <a:p>
            <a:r>
              <a:t>Streaming Applications; File Uploads, Simple proxies.</a:t>
            </a:r>
          </a:p>
          <a:p>
            <a:r>
              <a:t>Microservices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2" name="Shape 18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7CE064"/>
          </a:solidFill>
        </p:spPr>
        <p:txBody>
          <a:bodyPr anchor="b"/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r>
              <a:t>Node.js (Bad Use Cases)</a:t>
            </a:r>
          </a:p>
        </p:txBody>
      </p:sp>
      <p:sp>
        <p:nvSpPr>
          <p:cNvPr id="183" name="Shape 18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CPU Intensive applications / Jobs </a:t>
            </a:r>
          </a:p>
          <a:p>
            <a:r>
              <a:t>Mathematical computations.</a:t>
            </a:r>
          </a:p>
          <a:p>
            <a:r>
              <a:t>Applications needing to process large amounts of data in parallel, unless using worker processes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39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39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998</Words>
  <Application>Microsoft Macintosh PowerPoint</Application>
  <PresentationFormat>Custom</PresentationFormat>
  <Paragraphs>135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New_Template9</vt:lpstr>
      <vt:lpstr>node.js </vt:lpstr>
      <vt:lpstr>what is node summit?</vt:lpstr>
      <vt:lpstr>Node.JS in the Wild</vt:lpstr>
      <vt:lpstr>what is node.js?</vt:lpstr>
      <vt:lpstr>WHY Node.js?</vt:lpstr>
      <vt:lpstr>Overall Structure</vt:lpstr>
      <vt:lpstr>V8 Runtime engine</vt:lpstr>
      <vt:lpstr>node.js (good use cases)</vt:lpstr>
      <vt:lpstr>Node.js (Bad Use Cases)</vt:lpstr>
      <vt:lpstr>node.js at webmd</vt:lpstr>
      <vt:lpstr>Examples</vt:lpstr>
      <vt:lpstr>limitations</vt:lpstr>
      <vt:lpstr>PowerPoint Presentation</vt:lpstr>
      <vt:lpstr>workflow</vt:lpstr>
      <vt:lpstr>under the hood</vt:lpstr>
      <vt:lpstr>v8 engine</vt:lpstr>
      <vt:lpstr>use case 1:</vt:lpstr>
      <vt:lpstr>use case 2:</vt:lpstr>
      <vt:lpstr>solution</vt:lpstr>
      <vt:lpstr>sample code</vt:lpstr>
      <vt:lpstr>Future of node.js</vt:lpstr>
      <vt:lpstr>v8 optimizations</vt:lpstr>
      <vt:lpstr>v8 optimizations</vt:lpstr>
      <vt:lpstr>v8 optimizations</vt:lpstr>
      <vt:lpstr>solution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node.js </dc:title>
  <cp:lastModifiedBy>William Jiang</cp:lastModifiedBy>
  <cp:revision>4</cp:revision>
  <dcterms:modified xsi:type="dcterms:W3CDTF">2016-08-04T19:08:55Z</dcterms:modified>
</cp:coreProperties>
</file>